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3"/>
    <p:sldMasterId id="2147483681" r:id="rId4"/>
    <p:sldMasterId id="2147483693" r:id="rId5"/>
    <p:sldMasterId id="2147483705" r:id="rId6"/>
  </p:sldMasterIdLst>
  <p:notesMasterIdLst>
    <p:notesMasterId r:id="rId19"/>
  </p:notesMasterIdLst>
  <p:sldIdLst>
    <p:sldId id="390" r:id="rId7"/>
    <p:sldId id="414" r:id="rId8"/>
    <p:sldId id="363" r:id="rId9"/>
    <p:sldId id="391" r:id="rId10"/>
    <p:sldId id="413" r:id="rId11"/>
    <p:sldId id="312" r:id="rId12"/>
    <p:sldId id="345" r:id="rId13"/>
    <p:sldId id="313" r:id="rId14"/>
    <p:sldId id="369" r:id="rId15"/>
    <p:sldId id="392" r:id="rId16"/>
    <p:sldId id="368" r:id="rId17"/>
    <p:sldId id="367" r:id="rId18"/>
    <p:sldId id="357" r:id="rId20"/>
    <p:sldId id="393" r:id="rId21"/>
    <p:sldId id="353" r:id="rId22"/>
    <p:sldId id="361" r:id="rId23"/>
    <p:sldId id="358" r:id="rId24"/>
    <p:sldId id="354" r:id="rId25"/>
    <p:sldId id="359" r:id="rId26"/>
    <p:sldId id="338" r:id="rId27"/>
    <p:sldId id="339" r:id="rId28"/>
    <p:sldId id="360" r:id="rId29"/>
    <p:sldId id="374" r:id="rId30"/>
    <p:sldId id="372" r:id="rId31"/>
    <p:sldId id="373" r:id="rId32"/>
  </p:sldIdLst>
  <p:sldSz cx="12192000" cy="6858000"/>
  <p:notesSz cx="6858000" cy="9144000"/>
  <p:embeddedFontLst>
    <p:embeddedFont>
      <p:font typeface="SimSun" panose="02010600030101010101" pitchFamily="2" charset="-122"/>
      <p:regular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  <p:embeddedFont>
      <p:font typeface="Trebuchet MS" panose="020B0603020202020204" pitchFamily="34" charset="0"/>
      <p:regular r:id="rId41"/>
      <p:bold r:id="rId42"/>
      <p:italic r:id="rId43"/>
      <p:boldItalic r:id="rId44"/>
    </p:embeddedFont>
    <p:embeddedFont>
      <p:font typeface="Wingdings 3" panose="05040102010807070707" pitchFamily="18" charset="2"/>
      <p:regular r:id="rId45"/>
    </p:embeddedFont>
    <p:embeddedFont>
      <p:font typeface="Garamond" panose="02020404030301010803" pitchFamily="18" charset="0"/>
      <p:regular r:id="rId46"/>
      <p:bold r:id="rId47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" panose="020F0502020204030204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Tahoma" panose="020B0604030504040204" pitchFamily="34" charset="0"/>
      <p:regular r:id="rId59"/>
      <p:bold r:id="rId60"/>
    </p:embeddedFont>
    <p:embeddedFont>
      <p:font typeface="Wingdings 2" panose="05020102010507070707" pitchFamily="18" charset="2"/>
      <p:regular r:id="rId61"/>
    </p:embeddedFont>
  </p:embeddedFont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00"/>
    <a:srgbClr val="FF3300"/>
    <a:srgbClr val="CC33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6"/>
    <p:restoredTop sz="93250"/>
  </p:normalViewPr>
  <p:slideViewPr>
    <p:cSldViewPr showGuides="1">
      <p:cViewPr>
        <p:scale>
          <a:sx n="60" d="100"/>
          <a:sy n="60" d="100"/>
        </p:scale>
        <p:origin x="-1002" y="-270"/>
      </p:cViewPr>
      <p:guideLst>
        <p:guide orient="horz" pos="2179"/>
        <p:guide pos="3817"/>
      </p:guideLst>
    </p:cSldViewPr>
  </p:slideViewPr>
  <p:outlineViewPr>
    <p:cViewPr>
      <p:scale>
        <a:sx n="33" d="100"/>
        <a:sy n="33" d="100"/>
      </p:scale>
      <p:origin x="0" y="45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1" Type="http://schemas.openxmlformats.org/officeDocument/2006/relationships/font" Target="fonts/font26.fntdata"/><Relationship Id="rId60" Type="http://schemas.openxmlformats.org/officeDocument/2006/relationships/font" Target="fonts/font25.fntdata"/><Relationship Id="rId6" Type="http://schemas.openxmlformats.org/officeDocument/2006/relationships/slideMaster" Target="slideMasters/slideMaster5.xml"/><Relationship Id="rId59" Type="http://schemas.openxmlformats.org/officeDocument/2006/relationships/font" Target="fonts/font24.fntdata"/><Relationship Id="rId58" Type="http://schemas.openxmlformats.org/officeDocument/2006/relationships/font" Target="fonts/font23.fntdata"/><Relationship Id="rId57" Type="http://schemas.openxmlformats.org/officeDocument/2006/relationships/font" Target="fonts/font22.fntdata"/><Relationship Id="rId56" Type="http://schemas.openxmlformats.org/officeDocument/2006/relationships/font" Target="fonts/font21.fntdata"/><Relationship Id="rId55" Type="http://schemas.openxmlformats.org/officeDocument/2006/relationships/font" Target="fonts/font20.fntdata"/><Relationship Id="rId54" Type="http://schemas.openxmlformats.org/officeDocument/2006/relationships/font" Target="fonts/font19.fntdata"/><Relationship Id="rId53" Type="http://schemas.openxmlformats.org/officeDocument/2006/relationships/font" Target="fonts/font18.fntdata"/><Relationship Id="rId52" Type="http://schemas.openxmlformats.org/officeDocument/2006/relationships/font" Target="fonts/font17.fntdata"/><Relationship Id="rId51" Type="http://schemas.openxmlformats.org/officeDocument/2006/relationships/font" Target="fonts/font16.fntdata"/><Relationship Id="rId50" Type="http://schemas.openxmlformats.org/officeDocument/2006/relationships/font" Target="fonts/font15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4.fntdata"/><Relationship Id="rId48" Type="http://schemas.openxmlformats.org/officeDocument/2006/relationships/font" Target="fonts/font13.fntdata"/><Relationship Id="rId47" Type="http://schemas.openxmlformats.org/officeDocument/2006/relationships/font" Target="fonts/font12.fntdata"/><Relationship Id="rId46" Type="http://schemas.openxmlformats.org/officeDocument/2006/relationships/font" Target="fonts/font11.fntdata"/><Relationship Id="rId45" Type="http://schemas.openxmlformats.org/officeDocument/2006/relationships/font" Target="fonts/font10.fntdata"/><Relationship Id="rId44" Type="http://schemas.openxmlformats.org/officeDocument/2006/relationships/font" Target="fonts/font9.fntdata"/><Relationship Id="rId43" Type="http://schemas.openxmlformats.org/officeDocument/2006/relationships/font" Target="fonts/font8.fntdata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373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en-US" dirty="0"/>
              <a:t>Suy nghĩ:</a:t>
            </a:r>
            <a:endParaRPr lang="en-US" altLang="en-US" dirty="0"/>
          </a:p>
          <a:p>
            <a:pPr lvl="0" eaLnBrk="1" hangingPunct="1"/>
            <a:r>
              <a:rPr lang="en-US" altLang="en-US" dirty="0"/>
              <a:t>Mai An Tiêm trong Sự tích dưa hấu: “Chim ăn được thì người cũng ăn được” </a:t>
            </a:r>
            <a:r>
              <a:rPr lang="en-US" altLang="en-US" dirty="0">
                <a:sym typeface="Wingdings" panose="05000000000000000000" pitchFamily="2" charset="2"/>
              </a:rPr>
              <a:t> thông minh</a:t>
            </a:r>
            <a:endParaRPr lang="vi-VN" altLang="en-US" dirty="0"/>
          </a:p>
        </p:txBody>
      </p:sp>
      <p:sp>
        <p:nvSpPr>
          <p:cNvPr id="768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vi-VN" altLang="en-US" sz="1200" dirty="0"/>
            </a:fld>
            <a:endParaRPr lang="vi-V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7782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jpeg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ChangeArrowheads="1"/>
          </p:cNvSpPr>
          <p:nvPr/>
        </p:nvSpPr>
        <p:spPr bwMode="ltGray">
          <a:xfrm>
            <a:off x="4064000" y="2209800"/>
            <a:ext cx="2032000" cy="14478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ltGray">
          <a:xfrm>
            <a:off x="4064000" y="3657600"/>
            <a:ext cx="2032000" cy="144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ltGray">
          <a:xfrm>
            <a:off x="6096000" y="3657600"/>
            <a:ext cx="2032000" cy="14478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ltGray">
          <a:xfrm>
            <a:off x="6096000" y="2209800"/>
            <a:ext cx="2032000" cy="144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gray">
          <a:xfrm>
            <a:off x="4064000" y="2209800"/>
            <a:ext cx="4064000" cy="29003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ltGray">
          <a:xfrm>
            <a:off x="0" y="2209800"/>
            <a:ext cx="2032000" cy="144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ltGray">
          <a:xfrm>
            <a:off x="2032000" y="2209800"/>
            <a:ext cx="2032000" cy="144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ltGray">
          <a:xfrm>
            <a:off x="8128000" y="3657600"/>
            <a:ext cx="2032000" cy="144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ltGray">
          <a:xfrm>
            <a:off x="10160000" y="3657600"/>
            <a:ext cx="2032000" cy="1447800"/>
          </a:xfrm>
          <a:prstGeom prst="rect">
            <a:avLst/>
          </a:prstGeom>
          <a:solidFill>
            <a:schemeClr val="hlink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 descr="7"/>
          <p:cNvSpPr>
            <a:spLocks noChangeArrowheads="1"/>
          </p:cNvSpPr>
          <p:nvPr/>
        </p:nvSpPr>
        <p:spPr bwMode="gray">
          <a:xfrm>
            <a:off x="0" y="2211388"/>
            <a:ext cx="2032000" cy="144621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gray">
          <a:xfrm>
            <a:off x="10142538" y="3651250"/>
            <a:ext cx="2055813" cy="145732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9" descr="8"/>
          <p:cNvSpPr>
            <a:spLocks noChangeArrowheads="1"/>
          </p:cNvSpPr>
          <p:nvPr/>
        </p:nvSpPr>
        <p:spPr bwMode="ltGray">
          <a:xfrm>
            <a:off x="2032000" y="3657600"/>
            <a:ext cx="2032000" cy="14478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7"/>
          <p:cNvSpPr txBox="1">
            <a:spLocks noChangeArrowheads="1"/>
          </p:cNvSpPr>
          <p:nvPr/>
        </p:nvSpPr>
        <p:spPr bwMode="auto">
          <a:xfrm>
            <a:off x="0" y="6627813"/>
            <a:ext cx="1960563" cy="2301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http://dichvudanhvanban.com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1626" name="Rectangle 10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016000" y="1143000"/>
            <a:ext cx="10363200" cy="9906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116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5410200"/>
            <a:ext cx="85344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28" name="Rectangle 12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553200"/>
            <a:ext cx="2844800" cy="228600"/>
          </a:xfrm>
          <a:prstGeom prst="rect">
            <a:avLst/>
          </a:prstGeom>
        </p:spPr>
        <p:txBody>
          <a:bodyPr/>
          <a:lstStyle>
            <a:lvl1pPr algn="l" eaLnBrk="1" hangingPunct="1"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53200"/>
            <a:ext cx="3860800" cy="2286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2286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C0C0C0"/>
                  </a:outerShdw>
                </a:effectLst>
              </a:rPr>
            </a:fld>
            <a:endParaRPr lang="en-US" altLang="en-US" dirty="0"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6477000"/>
            <a:ext cx="2844800" cy="2444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4267200" y="6537325"/>
            <a:ext cx="28448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107951"/>
            <a:ext cx="2590800" cy="601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07951"/>
            <a:ext cx="7569200" cy="601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6477000"/>
            <a:ext cx="2844800" cy="2444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4267200" y="6537325"/>
            <a:ext cx="28448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07951"/>
            <a:ext cx="9753600" cy="563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990600"/>
            <a:ext cx="5029200" cy="513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029200" cy="513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2"/>
          </p:nvPr>
        </p:nvSpPr>
        <p:spPr>
          <a:xfrm>
            <a:off x="8940800" y="6477000"/>
            <a:ext cx="2844800" cy="2444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4267200" y="6537325"/>
            <a:ext cx="28448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07951"/>
            <a:ext cx="9753600" cy="563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 hasCustomPrompt="1"/>
          </p:nvPr>
        </p:nvSpPr>
        <p:spPr>
          <a:xfrm>
            <a:off x="1320800" y="990600"/>
            <a:ext cx="10261600" cy="51355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table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6477000"/>
            <a:ext cx="2844800" cy="2444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4267200" y="6537325"/>
            <a:ext cx="28448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07951"/>
            <a:ext cx="9753600" cy="563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 hasCustomPrompt="1"/>
          </p:nvPr>
        </p:nvSpPr>
        <p:spPr>
          <a:xfrm>
            <a:off x="1320800" y="990600"/>
            <a:ext cx="10261600" cy="51355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chart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6477000"/>
            <a:ext cx="2844800" cy="2444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4267200" y="6537325"/>
            <a:ext cx="28448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07951"/>
            <a:ext cx="9753600" cy="563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pic" idx="1" hasCustomPrompt="1"/>
          </p:nvPr>
        </p:nvSpPr>
        <p:spPr>
          <a:xfrm>
            <a:off x="1320800" y="990600"/>
            <a:ext cx="10261600" cy="51355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SmartArt graphic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6477000"/>
            <a:ext cx="2844800" cy="2444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4267200" y="6537325"/>
            <a:ext cx="28448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7"/>
          <p:cNvGrpSpPr/>
          <p:nvPr/>
        </p:nvGrpSpPr>
        <p:grpSpPr>
          <a:xfrm>
            <a:off x="0" y="-7937"/>
            <a:ext cx="12192000" cy="686593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4E48484-6890-47A6-A582-C9E58D51B53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8A9420-5167-421C-881D-02AAE056007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8A9420-5167-421C-881D-02AAE056007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8A9420-5167-421C-881D-02AAE056007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6477000"/>
            <a:ext cx="2844800" cy="2444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4267200" y="6537325"/>
            <a:ext cx="28448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8A9420-5167-421C-881D-02AAE056007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8A9420-5167-421C-881D-02AAE056007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8A9420-5167-421C-881D-02AAE056007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8A9420-5167-421C-881D-02AAE056007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8A9420-5167-421C-881D-02AAE056007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8A9420-5167-421C-881D-02AAE056007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  <a:endParaRPr kumimoji="0" lang="en-US" altLang="en-US" sz="8000" b="0" i="0" u="none" strike="noStrike" kern="1200" cap="none" spc="0" normalizeH="0" baseline="0" noProof="0">
              <a:ln>
                <a:noFill/>
              </a:ln>
              <a:solidFill>
                <a:srgbClr val="C0E4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C0E4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6CF870-9913-4039-A258-57690086CD56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8A9420-5167-421C-881D-02AAE056007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  <a:endParaRPr kumimoji="0" lang="en-US" altLang="en-US" sz="8000" b="0" i="0" u="none" strike="noStrike" kern="1200" cap="none" spc="0" normalizeH="0" baseline="0" noProof="0">
              <a:ln>
                <a:noFill/>
              </a:ln>
              <a:solidFill>
                <a:srgbClr val="C0E4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  <a:endParaRPr kumimoji="0" lang="en-US" altLang="en-US" sz="8000" b="0" i="0" u="none" strike="noStrike" kern="1200" cap="none" spc="0" normalizeH="0" baseline="0" noProof="0">
              <a:ln>
                <a:noFill/>
              </a:ln>
              <a:solidFill>
                <a:srgbClr val="C0E4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60EBD8D-62C1-439F-B69D-27C44B863AA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8A9420-5167-421C-881D-02AAE056007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6477000"/>
            <a:ext cx="2844800" cy="2444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4267200" y="6537325"/>
            <a:ext cx="28448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8A9420-5167-421C-881D-02AAE056007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8A9420-5167-421C-881D-02AAE056007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2D9B48-4405-492A-B2CA-A2A2507ECE3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95D38-B432-43D4-9B5F-57503A26339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F4232A-5D8C-4BE5-AFDB-8E9E168A152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828021-1506-4392-8B3C-81E60A2656B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6BE1731-66D7-46BE-B2DC-126DA5BA497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2AD165-A7EF-46E2-8301-0DD3FF0184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C5E168-05E0-4B85-8A9A-3502CFF267F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E2748E-4880-4A03-91DB-DACFD00673B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990600"/>
            <a:ext cx="50292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0292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2"/>
          </p:nvPr>
        </p:nvSpPr>
        <p:spPr>
          <a:xfrm>
            <a:off x="8940800" y="6477000"/>
            <a:ext cx="2844800" cy="2444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4267200" y="6537325"/>
            <a:ext cx="28448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E88B90-8783-44AD-87A6-D5D59A5488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2CEA47-92F8-4374-BA90-5CA4547A26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300EF23-A27B-4AC3-B651-62A3EDFB51C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Garamond" panose="02020404030301010803" pitchFamily="18" charset="0"/>
                <a:cs typeface="Arial" panose="020B0604020202020204" pitchFamily="34" charset="0"/>
              </a:rPr>
            </a:fld>
            <a:endParaRPr lang="en-US" altLang="en-US" dirty="0">
              <a:latin typeface="Garamond" panose="02020404030301010803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Garamond" panose="02020404030301010803" pitchFamily="18" charset="0"/>
                <a:cs typeface="Arial" panose="020B0604020202020204" pitchFamily="34" charset="0"/>
              </a:rPr>
            </a:fld>
            <a:endParaRPr lang="en-US" altLang="en-US" dirty="0">
              <a:latin typeface="Garamond" panose="02020404030301010803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Garamond" panose="02020404030301010803" pitchFamily="18" charset="0"/>
                <a:cs typeface="Arial" panose="020B0604020202020204" pitchFamily="34" charset="0"/>
              </a:rPr>
            </a:fld>
            <a:endParaRPr lang="en-US" altLang="en-US" dirty="0">
              <a:latin typeface="Garamond" panose="02020404030301010803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Garamond" panose="02020404030301010803" pitchFamily="18" charset="0"/>
                <a:cs typeface="Arial" panose="020B0604020202020204" pitchFamily="34" charset="0"/>
              </a:rPr>
            </a:fld>
            <a:endParaRPr lang="en-US" altLang="en-US" dirty="0">
              <a:latin typeface="Garamond" panose="02020404030301010803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Garamond" panose="02020404030301010803" pitchFamily="18" charset="0"/>
                <a:cs typeface="Arial" panose="020B0604020202020204" pitchFamily="34" charset="0"/>
              </a:rPr>
            </a:fld>
            <a:endParaRPr lang="en-US" altLang="en-US" dirty="0">
              <a:latin typeface="Garamond" panose="02020404030301010803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Garamond" panose="02020404030301010803" pitchFamily="18" charset="0"/>
                <a:cs typeface="Arial" panose="020B0604020202020204" pitchFamily="34" charset="0"/>
              </a:rPr>
            </a:fld>
            <a:endParaRPr lang="en-US" altLang="en-US" dirty="0">
              <a:latin typeface="Garamond" panose="02020404030301010803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Garamond" panose="02020404030301010803" pitchFamily="18" charset="0"/>
                <a:cs typeface="Arial" panose="020B0604020202020204" pitchFamily="34" charset="0"/>
              </a:rPr>
            </a:fld>
            <a:endParaRPr lang="en-US" altLang="en-US" dirty="0">
              <a:latin typeface="Garamond" panose="02020404030301010803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2"/>
          </p:nvPr>
        </p:nvSpPr>
        <p:spPr>
          <a:xfrm>
            <a:off x="8940800" y="6477000"/>
            <a:ext cx="2844800" cy="2444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4267200" y="6537325"/>
            <a:ext cx="28448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Garamond" panose="02020404030301010803" pitchFamily="18" charset="0"/>
                <a:cs typeface="Arial" panose="020B0604020202020204" pitchFamily="34" charset="0"/>
              </a:rPr>
            </a:fld>
            <a:endParaRPr lang="en-US" altLang="en-US" dirty="0">
              <a:latin typeface="Garamond" panose="02020404030301010803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Garamond" panose="02020404030301010803" pitchFamily="18" charset="0"/>
                <a:cs typeface="Arial" panose="020B0604020202020204" pitchFamily="34" charset="0"/>
              </a:rPr>
            </a:fld>
            <a:endParaRPr lang="en-US" altLang="en-US" dirty="0">
              <a:latin typeface="Garamond" panose="02020404030301010803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Garamond" panose="02020404030301010803" pitchFamily="18" charset="0"/>
                <a:cs typeface="Arial" panose="020B0604020202020204" pitchFamily="34" charset="0"/>
              </a:rPr>
            </a:fld>
            <a:endParaRPr lang="en-US" altLang="en-US" dirty="0">
              <a:latin typeface="Garamond" panose="02020404030301010803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Garamond" panose="02020404030301010803" pitchFamily="18" charset="0"/>
                <a:cs typeface="Arial" panose="020B0604020202020204" pitchFamily="34" charset="0"/>
              </a:rPr>
            </a:fld>
            <a:endParaRPr lang="en-US" altLang="en-US" dirty="0">
              <a:latin typeface="Garamond" panose="02020404030301010803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2D9B48-4405-492A-B2CA-A2A2507ECE3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295D38-B432-43D4-9B5F-57503A26339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F4232A-5D8C-4BE5-AFDB-8E9E168A152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828021-1506-4392-8B3C-81E60A2656B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6BE1731-66D7-46BE-B2DC-126DA5BA497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2AD165-A7EF-46E2-8301-0DD3FF0184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"/>
          </p:nvPr>
        </p:nvSpPr>
        <p:spPr>
          <a:xfrm>
            <a:off x="8940800" y="6477000"/>
            <a:ext cx="2844800" cy="2444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4267200" y="6537325"/>
            <a:ext cx="28448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C5E168-05E0-4B85-8A9A-3502CFF267F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E2748E-4880-4A03-91DB-DACFD00673B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E88B90-8783-44AD-87A6-D5D59A5488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2CEA47-92F8-4374-BA90-5CA4547A26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300EF23-A27B-4AC3-B651-62A3EDFB51C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2"/>
          </p:nvPr>
        </p:nvSpPr>
        <p:spPr>
          <a:xfrm>
            <a:off x="8940800" y="6477000"/>
            <a:ext cx="2844800" cy="2444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4267200" y="6537325"/>
            <a:ext cx="28448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2"/>
          </p:nvPr>
        </p:nvSpPr>
        <p:spPr>
          <a:xfrm>
            <a:off x="8940800" y="6477000"/>
            <a:ext cx="2844800" cy="2444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4267200" y="6537325"/>
            <a:ext cx="28448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2"/>
          </p:nvPr>
        </p:nvSpPr>
        <p:spPr>
          <a:xfrm>
            <a:off x="8940800" y="6477000"/>
            <a:ext cx="2844800" cy="2444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4267200" y="6537325"/>
            <a:ext cx="28448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4.jpeg"/><Relationship Id="rId17" Type="http://schemas.openxmlformats.org/officeDocument/2006/relationships/image" Target="../media/image7.jpeg"/><Relationship Id="rId16" Type="http://schemas.openxmlformats.org/officeDocument/2006/relationships/image" Target="../media/image6.jpe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0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gray">
          <a:xfrm>
            <a:off x="1117600" y="0"/>
            <a:ext cx="11074400" cy="790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" name="Rectangle 10"/>
          <p:cNvSpPr>
            <a:spLocks noGrp="1"/>
          </p:cNvSpPr>
          <p:nvPr>
            <p:ph type="title"/>
          </p:nvPr>
        </p:nvSpPr>
        <p:spPr>
          <a:xfrm>
            <a:off x="1219200" y="107950"/>
            <a:ext cx="9753600" cy="563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8" name="Rectangle 11"/>
          <p:cNvSpPr>
            <a:spLocks noGrp="1"/>
          </p:cNvSpPr>
          <p:nvPr>
            <p:ph type="body" idx="1"/>
          </p:nvPr>
        </p:nvSpPr>
        <p:spPr>
          <a:xfrm>
            <a:off x="1320800" y="990600"/>
            <a:ext cx="10261600" cy="51355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106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6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67200" y="6537325"/>
            <a:ext cx="2844800" cy="244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0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031" name="Rectangle 15"/>
          <p:cNvSpPr>
            <a:spLocks noChangeArrowheads="1"/>
          </p:cNvSpPr>
          <p:nvPr/>
        </p:nvSpPr>
        <p:spPr bwMode="ltGray">
          <a:xfrm>
            <a:off x="0" y="0"/>
            <a:ext cx="1117600" cy="78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2" name="Rectangle 16"/>
          <p:cNvSpPr>
            <a:spLocks noChangeArrowheads="1"/>
          </p:cNvSpPr>
          <p:nvPr/>
        </p:nvSpPr>
        <p:spPr bwMode="ltGray">
          <a:xfrm>
            <a:off x="0" y="787400"/>
            <a:ext cx="1117600" cy="78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609" name="Rectangle 17"/>
          <p:cNvSpPr>
            <a:spLocks noChangeArrowheads="1"/>
          </p:cNvSpPr>
          <p:nvPr/>
        </p:nvSpPr>
        <p:spPr bwMode="ltGray">
          <a:xfrm>
            <a:off x="0" y="1563688"/>
            <a:ext cx="1117600" cy="787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4" name="Line 21"/>
          <p:cNvSpPr/>
          <p:nvPr/>
        </p:nvSpPr>
        <p:spPr>
          <a:xfrm>
            <a:off x="203200" y="6477000"/>
            <a:ext cx="11582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10620" name="Rectangle 28"/>
          <p:cNvSpPr>
            <a:spLocks noChangeArrowheads="1"/>
          </p:cNvSpPr>
          <p:nvPr/>
        </p:nvSpPr>
        <p:spPr bwMode="gray">
          <a:xfrm>
            <a:off x="-6350" y="1557338"/>
            <a:ext cx="1119188" cy="796925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6" name="Rectangle 29"/>
          <p:cNvSpPr>
            <a:spLocks noChangeArrowheads="1"/>
          </p:cNvSpPr>
          <p:nvPr/>
        </p:nvSpPr>
        <p:spPr bwMode="gray">
          <a:xfrm>
            <a:off x="11029950" y="0"/>
            <a:ext cx="1162050" cy="790575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622" name="Rectangle 30"/>
          <p:cNvSpPr>
            <a:spLocks noChangeArrowheads="1"/>
          </p:cNvSpPr>
          <p:nvPr/>
        </p:nvSpPr>
        <p:spPr bwMode="gray">
          <a:xfrm>
            <a:off x="0" y="0"/>
            <a:ext cx="1119188" cy="787400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8" name="TextBox 14"/>
          <p:cNvSpPr txBox="1">
            <a:spLocks noChangeArrowheads="1"/>
          </p:cNvSpPr>
          <p:nvPr/>
        </p:nvSpPr>
        <p:spPr bwMode="auto">
          <a:xfrm>
            <a:off x="0" y="6627813"/>
            <a:ext cx="1846263" cy="2301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www.trungtamtinhoc.edu.vn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0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0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9" grpId="0" animBg="1"/>
      <p:bldP spid="110620" grpId="0" animBg="1"/>
      <p:bldP spid="110622" grpId="0" animBg="1"/>
    </p:bld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6"/>
          <p:cNvGrpSpPr/>
          <p:nvPr/>
        </p:nvGrpSpPr>
        <p:grpSpPr>
          <a:xfrm>
            <a:off x="0" y="-7937"/>
            <a:ext cx="12192000" cy="686593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8A9420-5167-421C-881D-02AAE056007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D44AF4-A6FE-436F-B993-0AD5B6EFF23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Garamond" panose="02020404030301010803" pitchFamily="18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A61E-DA81-4197-9254-BB62A43B8B0F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D44AF4-A6FE-436F-B993-0AD5B6EFF23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Garamond" panose="02020404030301010803" pitchFamily="18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cs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ctr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/>
          <a:lstStyle/>
          <a:p>
            <a:endParaRPr lang="vi-VN" altLang="en-US" smtClean="0"/>
          </a:p>
        </p:txBody>
      </p:sp>
      <p:sp>
        <p:nvSpPr>
          <p:cNvPr id="69635" name="Subtitle 2"/>
          <p:cNvSpPr>
            <a:spLocks noGrp="1"/>
          </p:cNvSpPr>
          <p:nvPr>
            <p:ph type="subTitle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 altLang="en-US" smtClean="0"/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1882775" y="2986859"/>
            <a:ext cx="842645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8000" kern="10" dirty="0">
              <a:ln w="19050">
                <a:solidFill>
                  <a:srgbClr val="99CCFF"/>
                </a:solidFill>
                <a:rou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333625" y="5088573"/>
            <a:ext cx="78422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giáo viên Khối 4</a:t>
            </a:r>
            <a:endParaRPr lang="vi-VN" alt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162050" y="3070225"/>
            <a:ext cx="104914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 4</a:t>
            </a:r>
            <a:endParaRPr lang="vi-VN" altLang="en-US" sz="7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19" name="TextBox 12"/>
          <p:cNvSpPr txBox="1"/>
          <p:nvPr/>
        </p:nvSpPr>
        <p:spPr>
          <a:xfrm>
            <a:off x="700405" y="681355"/>
            <a:ext cx="379793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628015" y="1708150"/>
            <a:ext cx="9580245" cy="2306955"/>
          </a:xfrm>
          <a:prstGeom prst="rect">
            <a:avLst/>
          </a:prstGeom>
          <a:noFill/>
          <a:ln w="38100" cap="flat" cmpd="sng">
            <a:solidFill>
              <a:srgbClr val="FFCC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Nhân vật trong truyện có thể l</a:t>
            </a:r>
            <a:r>
              <a:rPr lang="en-US" alt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người, l</a:t>
            </a:r>
            <a:r>
              <a:rPr lang="en-US" alt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vật, đồ vật, cây cối</a:t>
            </a:r>
            <a:r>
              <a:rPr lang="en-US" alt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nhân hóa. </a:t>
            </a:r>
            <a:endParaRPr lang="en-US" altLang="en-US" sz="4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248285" y="224790"/>
            <a:ext cx="1171130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304800" y="2057400"/>
            <a:ext cx="11734800" cy="1371600"/>
          </a:xfrm>
        </p:spPr>
        <p:txBody>
          <a:bodyPr vert="horz" wrap="square" lIns="91440" tIns="45720" rIns="91440" bIns="45720" anchor="ctr" anchorCtr="0"/>
          <a:lstStyle/>
          <a:p>
            <a:pPr algn="l" eaLnBrk="1" hangingPunct="1"/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Nêu nhận xét về tính cách của các nhân vật:</a:t>
            </a:r>
            <a:br>
              <a:rPr lang="en-US" altLang="vi-VN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-Dế Mèn (trong truyện </a:t>
            </a:r>
            <a:r>
              <a:rPr lang="en-US" altLang="vi-VN" sz="5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bênh vực kẻ yếu)</a:t>
            </a:r>
            <a:br>
              <a:rPr lang="en-US" altLang="vi-VN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-Mẹ con b</a:t>
            </a:r>
            <a:r>
              <a:rPr lang="en-US" altLang="vi-VN" sz="5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nông dân (trong truyện </a:t>
            </a:r>
            <a:r>
              <a:rPr lang="en-US" altLang="vi-VN" sz="5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hồ Ba Bể)</a:t>
            </a:r>
            <a:endParaRPr lang="en-US" altLang="vi-VN" sz="5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528888" y="990600"/>
            <a:ext cx="2286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981700" y="990600"/>
            <a:ext cx="25146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5029200" y="2941638"/>
            <a:ext cx="7162800" cy="1935163"/>
          </a:xfrm>
          <a:prstGeom prst="cloudCallout">
            <a:avLst>
              <a:gd name="adj1" fmla="val 2319"/>
              <a:gd name="adj2" fmla="val 768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5299" name="Content Placeholder 55298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7739063"/>
        </p:xfrm>
        <a:graphic>
          <a:graphicData uri="http://schemas.openxmlformats.org/drawingml/2006/table">
            <a:tbl>
              <a:tblPr/>
              <a:tblGrid>
                <a:gridCol w="1905000"/>
                <a:gridCol w="3273425"/>
                <a:gridCol w="3313113"/>
                <a:gridCol w="3700462"/>
              </a:tblGrid>
              <a:tr h="11890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US" sz="3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cách</a:t>
                      </a:r>
                      <a:endParaRPr lang="en-US" sz="3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3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en-US" sz="3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33067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 Mèn</a:t>
                      </a:r>
                      <a:endParaRPr lang="en-US" sz="3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4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4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4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432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 con b</a:t>
                      </a:r>
                      <a:r>
                        <a:rPr sz="32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 dân</a:t>
                      </a:r>
                      <a:endParaRPr lang="en-US" sz="3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4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4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4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0" y="1371600"/>
            <a:ext cx="2946400" cy="2062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“xòe cả hai c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ra” che chở cho Nh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Trò; “dắt Nh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đi”.</a:t>
            </a:r>
            <a:endParaRPr lang="en-US" altLang="vi-VN" sz="32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6000" y="1371600"/>
            <a:ext cx="3556000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“- Em đừng sợ. Hãy trở về cùng với tôi đây, 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vi-VN" sz="32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4775" y="4379913"/>
            <a:ext cx="3352800" cy="2554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cho b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lão ăn xin ăn v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ngủ ở 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mình, chèo thuyền cứu giúp người bị nạn. </a:t>
            </a:r>
            <a:endParaRPr lang="en-US" altLang="en-US" sz="32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0600" y="4551363"/>
            <a:ext cx="3429000" cy="2062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“- Thưa cụ, vậy l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sao để cứu mọi người khỏi chết chìm?”</a:t>
            </a:r>
            <a:endParaRPr lang="en-US" altLang="vi-VN" sz="32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4200" y="0"/>
            <a:ext cx="2946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động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74200" y="0"/>
            <a:ext cx="2946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Lời nói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0" y="1347788"/>
            <a:ext cx="3352800" cy="30464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khảng khái, có lòng  thương người, ghét áp bức bất công, sẵn s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l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việc nghĩa để bênh vực kẻ yếu.</a:t>
            </a:r>
            <a:endParaRPr lang="en-US" altLang="en-US" sz="32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8639" name="TextBox 11"/>
          <p:cNvSpPr txBox="1"/>
          <p:nvPr/>
        </p:nvSpPr>
        <p:spPr>
          <a:xfrm>
            <a:off x="1905000" y="4475163"/>
            <a:ext cx="3352800" cy="2062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lòng nhân hậu, thương người, luôn nghĩ cho người khác.</a:t>
            </a:r>
            <a:endParaRPr lang="en-US" altLang="vi-VN" sz="32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3255963"/>
            <a:ext cx="5486400" cy="13223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cứ v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đâu m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có nhận xét như vậy?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5184775" y="2819400"/>
            <a:ext cx="7007225" cy="1905000"/>
          </a:xfrm>
          <a:prstGeom prst="wedgeEllipseCallout">
            <a:avLst>
              <a:gd name="adj1" fmla="val -30005"/>
              <a:gd name="adj2" fmla="val 861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6" grpId="0"/>
      <p:bldP spid="8" grpId="0"/>
      <p:bldP spid="10" grpId="0"/>
      <p:bldP spid="7" grpId="0"/>
      <p:bldP spid="9" grpId="0"/>
      <p:bldP spid="11" grpId="0"/>
      <p:bldP spid="68639" grpId="0"/>
      <p:bldP spid="14" grpId="0"/>
      <p:bldP spid="14" grpId="1"/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 bwMode="auto">
          <a:xfrm>
            <a:off x="596900" y="1981200"/>
            <a:ext cx="1127188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defRPr/>
            </a:pPr>
            <a:r>
              <a:rPr kumimoji="0" lang="vi-VN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ính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truyện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bộc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lộ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qua </a:t>
            </a:r>
            <a:endParaRPr kumimoji="0" lang="en-US" altLang="vi-VN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hành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…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vi-VN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596900" y="762000"/>
            <a:ext cx="10769600" cy="838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eaLnBrk="1" hangingPunct="1"/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Kết quả của bài tập 2 cho em biết điều gì về tính cách của nhân vật</a:t>
            </a:r>
            <a:r>
              <a:rPr lang="vi-VN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6900" y="2932113"/>
            <a:ext cx="107696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vậy, tính cách của nhân vật không chỉ được bộc lộ qua 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động, lời nói 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còn được bộc lộ qua điều gì nữa?  </a:t>
            </a:r>
            <a:r>
              <a:rPr lang="en-US" alt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755" y="4724400"/>
            <a:ext cx="1138936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vậy, tính cách của nhân vật không chỉ được bộc lộ qua 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động, lời nói 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còn được bộc lộ qua suy nghĩ của nhân vật nữa.   </a:t>
            </a:r>
            <a:endParaRPr lang="vi-VN" alt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19" name="TextBox 12"/>
          <p:cNvSpPr txBox="1"/>
          <p:nvPr/>
        </p:nvSpPr>
        <p:spPr>
          <a:xfrm>
            <a:off x="700405" y="300355"/>
            <a:ext cx="379793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vi-VN" alt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altLang="en-US" sz="48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762000" y="1444625"/>
            <a:ext cx="9353550" cy="4154170"/>
          </a:xfrm>
          <a:prstGeom prst="rect">
            <a:avLst/>
          </a:prstGeom>
          <a:noFill/>
          <a:ln w="38100" cap="flat" cmpd="sng">
            <a:solidFill>
              <a:srgbClr val="FFCC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Nhân vật trong truyện có thể l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người, l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vật, đồ vật, cây cối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nhân hóa.  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H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 động, lời nói, su</a:t>
            </a:r>
            <a:r>
              <a:rPr lang="vi-VN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 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nghĩ,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…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 nhân vật nói lên tính cách của nhân vật.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70840" y="224790"/>
            <a:ext cx="11588750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4" name="Rectangle 12"/>
          <p:cNvSpPr/>
          <p:nvPr/>
        </p:nvSpPr>
        <p:spPr>
          <a:xfrm>
            <a:off x="7239000" y="2819400"/>
            <a:ext cx="3124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algn="just" eaLnBrk="1" hangingPunct="1">
              <a:spcBef>
                <a:spcPct val="2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9395" name="Content Placeholder 9"/>
          <p:cNvSpPr>
            <a:spLocks noGrp="1"/>
          </p:cNvSpPr>
          <p:nvPr>
            <p:ph idx="1"/>
          </p:nvPr>
        </p:nvSpPr>
        <p:spPr>
          <a:xfrm>
            <a:off x="487680" y="152400"/>
            <a:ext cx="11426825" cy="4792980"/>
          </a:xfrm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vi-VN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III. Luyện tập</a:t>
            </a:r>
            <a:endParaRPr lang="vi-VN" alt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vi-VN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truyện Ba anh em (Tiếng Việt 4, tập một, trang 13 – 14), trả lời các câu hỏi sau:</a:t>
            </a:r>
            <a:endParaRPr lang="en-US" alt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Nhân vật trong câu chuyện l</a:t>
            </a:r>
            <a:r>
              <a:rPr lang="en-US" alt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ai? 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Nối tên nhân vật với tính cách từng nhân vật theo nhận xét của b</a:t>
            </a:r>
            <a:r>
              <a:rPr lang="en-US" alt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Em có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với nhận xét của b</a:t>
            </a:r>
            <a:r>
              <a:rPr lang="en-US" alt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về tính cách từng cháu không? Vì sao b</a:t>
            </a:r>
            <a:r>
              <a:rPr lang="en-US" alt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nhận xét nh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vậy?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3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7" descr="20180315_2207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0"/>
            <a:ext cx="11785600" cy="6675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10972800" cy="457200"/>
          </a:xfrm>
        </p:spPr>
        <p:txBody>
          <a:bodyPr vert="horz" wrap="square" lIns="91440" tIns="45720" rIns="91440" bIns="45720" anchor="ctr" anchorCtr="0"/>
          <a:lstStyle/>
          <a:p>
            <a:r>
              <a:rPr lang="vi-VN" altLang="vi-VN" sz="3600" dirty="0">
                <a:solidFill>
                  <a:srgbClr val="7030A0"/>
                </a:solidFill>
                <a:latin typeface="Times New Roman" panose="02020603050405020304" pitchFamily="18" charset="0"/>
              </a:rPr>
              <a:t>Ba anh em</a:t>
            </a:r>
            <a:endParaRPr lang="vi-VN" altLang="vi-VN" sz="3600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61913" y="762000"/>
            <a:ext cx="11887200" cy="4525963"/>
          </a:xfrm>
        </p:spPr>
        <p:txBody>
          <a:bodyPr vert="horz" wrap="square" lIns="91440" tIns="45720" rIns="91440" bIns="45720" anchor="t" anchorCtr="0"/>
          <a:lstStyle/>
          <a:p>
            <a:pPr marL="0" indent="457200" algn="just">
              <a:buNone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Nghỉ hè, Ni-ki-ta, Gô-sa và Chi-ôm-ca về thăm bà ngoại.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Ăn 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ơ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m xong, Ni-ki-ta chạy vội ra ngõ, hoà vào đám trẻ láng giềng đang nô đùa. Gô-sa thấy nhiều mẩu bánh mì vụn rơi trên bàn, liếc nhìn bà rồi nhanh tay phủi xuống đất, hối hả chạy theo anh. Còn Chi-ôm-ca ở lại giúp bà lau bàn, nhặt hết mẩu bánh vụn đem cho bầy chim đang gù bên cửa sổ.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Buổi tối, ba anh em quây quần bên bà. Bà nói :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- Ba cháu là anh em ruột mà chẳng giống nhau.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Ni-ki-ta thắc mắc :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- Bà ơi, ai cũng bảo anh em cháu giống nhau như những giọt nước cơ mà?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Bà mỉm cười :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- Bà nói về tính nết các cháu cơ. Ni-ki-ta thì chỉ nghĩ đến ham thích riêng của mình, ăn xong là chạy tót đi chơi. Gô-sa hơi láu, lén hắt những mẩu bánh vụn xuống đất. Chi-ôm-ca bé nhất lại biết giúp bà. Em nó còn biết nghĩ đến cả 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ữ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ng con chim bồ câu nữa. Những con bồ câu cũng cần ăn chứ nhỉ?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457200" algn="r">
              <a:buNone/>
            </a:pP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Theo GIÉT-XTÉP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9"/>
          <p:cNvSpPr>
            <a:spLocks noGrp="1"/>
          </p:cNvSpPr>
          <p:nvPr>
            <p:ph idx="1"/>
          </p:nvPr>
        </p:nvSpPr>
        <p:spPr>
          <a:xfrm>
            <a:off x="838200" y="1600200"/>
            <a:ext cx="10287000" cy="3842385"/>
          </a:xfrm>
        </p:spPr>
        <p:txBody>
          <a:bodyPr vert="horz" wrap="square" lIns="91440" tIns="45720" rIns="91440" bIns="45720" anchor="t" anchorCtr="0"/>
          <a:lstStyle/>
          <a:p>
            <a:pPr algn="just"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III. Luyện tập</a:t>
            </a:r>
            <a:endParaRPr lang="vi-VN" alt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vi-VN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Nhân vật trong câu chuyện l</a:t>
            </a: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ai?</a:t>
            </a:r>
            <a:endParaRPr lang="en-US" alt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→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trong truyện l</a:t>
            </a:r>
            <a:r>
              <a:rPr lang="en-US" alt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Ni-ki-ta, Gô-sa, Chi-ôm-ca v</a:t>
            </a:r>
            <a:r>
              <a:rPr lang="en-US" alt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alt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ngoại.</a:t>
            </a:r>
            <a:endParaRPr lang="en-US" altLang="en-US" sz="4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230" y="224790"/>
            <a:ext cx="11897360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0" name="Rectangle 12"/>
          <p:cNvSpPr/>
          <p:nvPr/>
        </p:nvSpPr>
        <p:spPr>
          <a:xfrm>
            <a:off x="7239000" y="2819400"/>
            <a:ext cx="3124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algn="just" eaLnBrk="1" hangingPunct="1">
              <a:spcBef>
                <a:spcPct val="2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3491" name="Rectangle 1"/>
          <p:cNvSpPr/>
          <p:nvPr/>
        </p:nvSpPr>
        <p:spPr>
          <a:xfrm>
            <a:off x="457200" y="141288"/>
            <a:ext cx="11506200" cy="20612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buFont typeface="Wingdings" panose="05000000000000000000" pitchFamily="2" charset="2"/>
            </a:pPr>
            <a:r>
              <a:rPr lang="vi-VN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tên nhân vật với tính cách từng nhân vật theo nhận xét của b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</a:pP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40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2" name="Rectangle 1"/>
          <p:cNvSpPr/>
          <p:nvPr/>
        </p:nvSpPr>
        <p:spPr>
          <a:xfrm>
            <a:off x="0" y="1905000"/>
            <a:ext cx="2362200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buFont typeface="Wingdings" panose="05000000000000000000" pitchFamily="2" charset="2"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Ni-ki-ta</a:t>
            </a:r>
            <a:r>
              <a:rPr lang="en-US" altLang="en-US" sz="3600" dirty="0">
                <a:latin typeface="Calibri" panose="020F0502020204030204" pitchFamily="34" charset="0"/>
              </a:rPr>
              <a:t> </a:t>
            </a:r>
            <a:endParaRPr lang="en-US" altLang="en-US" sz="360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3493" name="Rectangle 1"/>
          <p:cNvSpPr/>
          <p:nvPr/>
        </p:nvSpPr>
        <p:spPr>
          <a:xfrm>
            <a:off x="0" y="3352800"/>
            <a:ext cx="2362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buFont typeface="Wingdings" panose="05000000000000000000" pitchFamily="2" charset="2"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Gô-sa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endParaRPr lang="en-US" altLang="en-US" sz="400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3494" name="Rectangle 1"/>
          <p:cNvSpPr/>
          <p:nvPr/>
        </p:nvSpPr>
        <p:spPr>
          <a:xfrm>
            <a:off x="0" y="5029200"/>
            <a:ext cx="297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buFont typeface="Wingdings" panose="05000000000000000000" pitchFamily="2" charset="2"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Chi-ôm-ca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endParaRPr lang="en-US" altLang="en-US" sz="400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3495" name="Rectangle 1"/>
          <p:cNvSpPr/>
          <p:nvPr/>
        </p:nvSpPr>
        <p:spPr>
          <a:xfrm>
            <a:off x="3581400" y="1905000"/>
            <a:ext cx="8458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buFont typeface="Wingdings" panose="05000000000000000000" pitchFamily="2" charset="2"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4000" dirty="0">
                <a:latin typeface="Times New Roman" panose="02020603050405020304" pitchFamily="18" charset="0"/>
              </a:rPr>
              <a:t>biết giúp bà, thương yêu chim bồ câu.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endParaRPr lang="en-US" altLang="en-US" sz="400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3496" name="Rectangle 1"/>
          <p:cNvSpPr/>
          <p:nvPr/>
        </p:nvSpPr>
        <p:spPr>
          <a:xfrm>
            <a:off x="3581400" y="3309938"/>
            <a:ext cx="7543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buFont typeface="Wingdings" panose="05000000000000000000" pitchFamily="2" charset="2"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000" dirty="0">
                <a:latin typeface="Times New Roman" panose="02020603050405020304" pitchFamily="18" charset="0"/>
              </a:rPr>
              <a:t>chỉ nghĩ đến ham thích riêng. </a:t>
            </a:r>
            <a:endParaRPr lang="en-US" altLang="en-US" sz="400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3497" name="Rectangle 1"/>
          <p:cNvSpPr/>
          <p:nvPr/>
        </p:nvSpPr>
        <p:spPr>
          <a:xfrm>
            <a:off x="3711575" y="4979988"/>
            <a:ext cx="7696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buFont typeface="Wingdings" panose="05000000000000000000" pitchFamily="2" charset="2"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4000" dirty="0">
                <a:latin typeface="Times New Roman" panose="02020603050405020304" pitchFamily="18" charset="0"/>
              </a:rPr>
              <a:t>láu lỉnh. </a:t>
            </a:r>
            <a:endParaRPr lang="en-US" altLang="en-US" sz="400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9457" name="Text Box 17"/>
          <p:cNvSpPr txBox="1">
            <a:spLocks noChangeArrowheads="1"/>
          </p:cNvSpPr>
          <p:nvPr/>
        </p:nvSpPr>
        <p:spPr bwMode="auto">
          <a:xfrm>
            <a:off x="7696200" y="5029200"/>
            <a:ext cx="266700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0" lang="en-US" kern="1200" cap="none" spc="0" normalizeH="0" baseline="0" noProof="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9458" name="Line 18"/>
          <p:cNvSpPr>
            <a:spLocks noChangeShapeType="1"/>
          </p:cNvSpPr>
          <p:nvPr/>
        </p:nvSpPr>
        <p:spPr bwMode="auto">
          <a:xfrm>
            <a:off x="1828800" y="3810000"/>
            <a:ext cx="1981200" cy="1466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9459" name="Line 19"/>
          <p:cNvSpPr>
            <a:spLocks noChangeShapeType="1"/>
          </p:cNvSpPr>
          <p:nvPr/>
        </p:nvSpPr>
        <p:spPr bwMode="auto">
          <a:xfrm flipV="1">
            <a:off x="2590800" y="2438400"/>
            <a:ext cx="1143000" cy="277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9460" name="Line 20"/>
          <p:cNvSpPr>
            <a:spLocks noChangeShapeType="1"/>
          </p:cNvSpPr>
          <p:nvPr/>
        </p:nvSpPr>
        <p:spPr bwMode="auto">
          <a:xfrm>
            <a:off x="2286000" y="2438400"/>
            <a:ext cx="1295400" cy="1046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51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12"/>
          <p:cNvSpPr txBox="1"/>
          <p:nvPr/>
        </p:nvSpPr>
        <p:spPr>
          <a:xfrm>
            <a:off x="304800" y="228600"/>
            <a:ext cx="11015662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291662" y="1896126"/>
            <a:ext cx="11015662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310055" y="3013501"/>
            <a:ext cx="11015662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273269" y="4632745"/>
            <a:ext cx="11015662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248285" y="224790"/>
            <a:ext cx="1171130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14" name="Rectangle 12"/>
          <p:cNvSpPr/>
          <p:nvPr/>
        </p:nvSpPr>
        <p:spPr>
          <a:xfrm>
            <a:off x="7239000" y="2819400"/>
            <a:ext cx="3124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algn="just" eaLnBrk="1" hangingPunct="1">
              <a:spcBef>
                <a:spcPct val="2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33400" y="673100"/>
            <a:ext cx="11430000" cy="4876800"/>
          </a:xfrm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vi-VN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Em có đồng ý với nhận xét của b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tính cách của từng cháu không? 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b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nhận xét như vậy? </a:t>
            </a:r>
            <a:endParaRPr lang="en-US" altLang="en-US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ý với nhận xét của b</a:t>
            </a:r>
            <a:r>
              <a:rPr lang="en-US" alt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về tính cách của từng cháu. Vì b</a:t>
            </a:r>
            <a:r>
              <a:rPr lang="en-US" alt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nhận xét tính cách của các cháu thông qua việc quan sát h</a:t>
            </a:r>
            <a:r>
              <a:rPr lang="en-US" alt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lang="vi-VN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lời nói, suy nghĩ của các cháu.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3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248285" y="224790"/>
            <a:ext cx="1171130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2" name="Rectangle 12"/>
          <p:cNvSpPr/>
          <p:nvPr/>
        </p:nvSpPr>
        <p:spPr>
          <a:xfrm>
            <a:off x="7239000" y="2819400"/>
            <a:ext cx="3124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algn="just" eaLnBrk="1" hangingPunct="1">
              <a:spcBef>
                <a:spcPct val="2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04800" y="228600"/>
            <a:ext cx="8915400" cy="4876800"/>
          </a:xfrm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3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6564" name="Rectangle 1"/>
          <p:cNvSpPr/>
          <p:nvPr/>
        </p:nvSpPr>
        <p:spPr>
          <a:xfrm>
            <a:off x="457200" y="471488"/>
            <a:ext cx="11353800" cy="50158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buFont typeface="Wingdings" panose="05000000000000000000" pitchFamily="2" charset="2"/>
            </a:pPr>
            <a:r>
              <a:rPr lang="vi-VN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tình huống sau: Một bạn nhỏ mải vui đùa, chạy nhảy, lỡ l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ngã một em bé. Em bé khóc. Em hãy hình dung sự việc v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tiếp câu chuyện theo một trong hai hướng sau đây:</a:t>
            </a:r>
            <a:endParaRPr lang="en-US" alt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Bạn nhỏ nói trên biết quan tâm đến người khác.                                      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b. Bạn nhỏ nói trên không biết quan tâm đến người khác.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6600" cy="1997075"/>
          </a:xfrm>
        </p:spPr>
        <p:txBody>
          <a:bodyPr vert="horz" wrap="square" lIns="91440" tIns="45720" rIns="91440" bIns="45720" anchor="ctr" anchorCtr="0"/>
          <a:lstStyle/>
          <a:p>
            <a:pPr algn="just"/>
            <a:r>
              <a:rPr lang="en-US" altLang="en-US" sz="3600" dirty="0">
                <a:latin typeface="Times New Roman" panose="02020603050405020304" pitchFamily="18" charset="0"/>
              </a:rPr>
              <a:t>Trước hết ta thấy bài tập nêu lên tình huống: Một bạn mải chơi đùa, chạy nhảy, lỡ làm ngã một em bé và em bé khóc. Từ tình huống này, bài tập nêu lên hai diễn biến ở hai người có tính cách khác nhau: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67587" name="Rectangle 3"/>
          <p:cNvSpPr>
            <a:spLocks noGrp="1"/>
          </p:cNvSpPr>
          <p:nvPr>
            <p:ph idx="1"/>
          </p:nvPr>
        </p:nvSpPr>
        <p:spPr>
          <a:xfrm>
            <a:off x="685800" y="2743200"/>
            <a:ext cx="10820400" cy="2979738"/>
          </a:xfrm>
        </p:spPr>
        <p:txBody>
          <a:bodyPr vert="horz" wrap="square" lIns="91440" tIns="45720" rIns="91440" bIns="45720" anchor="t" anchorCtr="0"/>
          <a:lstStyle/>
          <a:p>
            <a:pPr algn="just"/>
            <a:r>
              <a:rPr lang="en-US" altLang="en-US" sz="3600" dirty="0">
                <a:latin typeface="Times New Roman" panose="02020603050405020304" pitchFamily="18" charset="0"/>
              </a:rPr>
              <a:t>Nếu bạn HS biết quan tâm đến người khác thì sẽ làm gì? 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(chạy đến, bế em bé lên, xin lỗi em bé, dỗ dành cho em bé nín, phủi bụi bẩn trên người, trên quần áo em bé…)</a:t>
            </a:r>
            <a:endParaRPr lang="en-US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600" dirty="0">
                <a:latin typeface="Times New Roman" panose="02020603050405020304" pitchFamily="18" charset="0"/>
              </a:rPr>
              <a:t>Nếu bạn HS không biết quan tâm đến người khác sẽ  làm gì? 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  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(vẫn chạy nhảy, nô đùa ... mặc kệ cho em bé khóc…)</a:t>
            </a:r>
            <a:endParaRPr lang="en-US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HANVAT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28575" y="0"/>
            <a:ext cx="12192000" cy="6858000"/>
          </a:xfrm>
        </p:spPr>
      </p:pic>
      <p:sp>
        <p:nvSpPr>
          <p:cNvPr id="69635" name="TextBox 12"/>
          <p:cNvSpPr txBox="1"/>
          <p:nvPr/>
        </p:nvSpPr>
        <p:spPr>
          <a:xfrm>
            <a:off x="-685800" y="838200"/>
            <a:ext cx="498157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Các em ghi nhớ: 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/>
          <p:nvPr/>
        </p:nvSpPr>
        <p:spPr bwMode="auto">
          <a:xfrm>
            <a:off x="4572000" y="-9532"/>
            <a:ext cx="2209800" cy="1000132"/>
          </a:xfrm>
          <a:prstGeom prst="rect">
            <a:avLst/>
          </a:prstGeom>
          <a:noFill/>
          <a:ln w="9525">
            <a:noFill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>
              <a:lnSpc>
                <a:spcPts val="6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</a:t>
            </a:r>
            <a:endParaRPr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7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grpSp>
          <p:nvGrpSpPr>
            <p:cNvPr id="70659" name="Group 6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0663" name="Picture 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0664" name="Content Placeholder 2"/>
              <p:cNvSpPr txBox="1"/>
              <p:nvPr/>
            </p:nvSpPr>
            <p:spPr>
              <a:xfrm>
                <a:off x="1328738" y="2653030"/>
                <a:ext cx="7311866" cy="14287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/>
              <a:lstStyle/>
              <a:p>
                <a:pPr marL="347980" indent="-347980" algn="just" eaLnBrk="1" hangingPunct="1"/>
                <a:r>
                  <a:rPr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Xem trước b</a:t>
                </a:r>
                <a:r>
                  <a:rPr sz="32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à</a:t>
                </a:r>
                <a:r>
                  <a:rPr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“Kể lại h</a:t>
                </a:r>
                <a:r>
                  <a:rPr sz="32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à</a:t>
                </a:r>
                <a:r>
                  <a:rPr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 động của nhân vật”.</a:t>
                </a:r>
                <a:endParaRPr sz="32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70665" name="Content Placeholder 2"/>
              <p:cNvSpPr txBox="1"/>
              <p:nvPr/>
            </p:nvSpPr>
            <p:spPr>
              <a:xfrm>
                <a:off x="1328716" y="2044466"/>
                <a:ext cx="4714908" cy="7143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/>
              <a:lstStyle/>
              <a:p>
                <a:pPr algn="just" eaLnBrk="1" hangingPunct="1">
                  <a:lnSpc>
                    <a:spcPct val="120000"/>
                  </a:lnSpc>
                </a:pPr>
                <a:r>
                  <a:rPr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Học thuộc ghi nhớ</a:t>
                </a:r>
                <a:endParaRPr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eaLnBrk="1" hangingPunct="1">
                  <a:lnSpc>
                    <a:spcPct val="120000"/>
                  </a:lnSpc>
                </a:pPr>
                <a:r>
                  <a:rPr lang="vi-VN" sz="32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Làm bài 2 vào VBT TV</a:t>
                </a:r>
                <a:endParaRPr lang="vi-VN" sz="32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2" name="Content Placeholder 2"/>
            <p:cNvSpPr txBox="1"/>
            <p:nvPr/>
          </p:nvSpPr>
          <p:spPr bwMode="auto">
            <a:xfrm>
              <a:off x="2105226" y="907136"/>
              <a:ext cx="5572164" cy="1000132"/>
            </a:xfrm>
            <a:prstGeom prst="rect">
              <a:avLst/>
            </a:prstGeom>
            <a:noFill/>
            <a:ln w="9525">
              <a:noFill/>
              <a:miter lim="8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>
                <a:lnSpc>
                  <a:spcPts val="6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NATUREPAINT169288[1]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58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774825" y="2060575"/>
            <a:ext cx="10298113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sz="4800" b="1" dirty="0">
                <a:solidFill>
                  <a:srgbClr val="1BAFC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NHIỀU SỨC KHỎE VÀ HỌC TẬP TỐT!</a:t>
            </a:r>
            <a:endParaRPr sz="4800" b="1" dirty="0">
              <a:solidFill>
                <a:srgbClr val="1BAFC3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15" name="TextBox 12"/>
          <p:cNvSpPr txBox="1"/>
          <p:nvPr/>
        </p:nvSpPr>
        <p:spPr>
          <a:xfrm>
            <a:off x="845344" y="381000"/>
            <a:ext cx="11015662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</a:t>
            </a:r>
            <a:r>
              <a:rPr lang="en-US" altLang="en-US" sz="5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l</a:t>
            </a:r>
            <a:r>
              <a:rPr lang="en-US" altLang="en-US" sz="5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kể chuyện?</a:t>
            </a:r>
            <a:endParaRPr lang="en-US" altLang="en-US" sz="5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4516" name="TextBox 12"/>
          <p:cNvSpPr txBox="1"/>
          <p:nvPr/>
        </p:nvSpPr>
        <p:spPr>
          <a:xfrm>
            <a:off x="407988" y="1782763"/>
            <a:ext cx="11015662" cy="42481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5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lại một chuỗi sự việc có đầu có cuối, liên quan đến một hay một số nhân vật.</a:t>
            </a:r>
            <a:endParaRPr lang="en-US" alt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Mỗi câu chuyện cần nói lên được một điều có ý nghĩa.</a:t>
            </a:r>
            <a:endParaRPr lang="en-US" altLang="en-US" sz="5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  <p:bldP spid="645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4925"/>
            <a:ext cx="12192000" cy="683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838200" y="1295400"/>
            <a:ext cx="1066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trong truyện 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312987" y="304800"/>
            <a:ext cx="7842250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</a:t>
            </a:r>
            <a:r>
              <a:rPr lang="en-US" alt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alt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vi-VN" alt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4925"/>
            <a:ext cx="12192000" cy="683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1882775" y="2986859"/>
            <a:ext cx="842645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8000" kern="10" dirty="0">
              <a:ln w="19050">
                <a:solidFill>
                  <a:srgbClr val="99CCFF"/>
                </a:solidFill>
                <a:rou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76935" y="-53340"/>
            <a:ext cx="10694670" cy="547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vi-V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vi-VN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Văn kể chuyện phải có nhân vật. Nhân vật trong truyện là người , là con vật, đồ vật, cây cối,... được nhân hóa.</a:t>
            </a:r>
            <a:endParaRPr lang="vi-VN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vi-VN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Tính cách của nhân vật bộc lộ qua hành động, lời nói, suy nghĩ của nhân vật.</a:t>
            </a:r>
            <a:endParaRPr lang="vi-VN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vi-VN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Bước đầu biết xây dựng nhân vật trong bài kể chuyện đơn giản.</a:t>
            </a:r>
            <a:endParaRPr lang="vi-VN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/>
          <p:nvPr/>
        </p:nvSpPr>
        <p:spPr>
          <a:xfrm>
            <a:off x="76200" y="7620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63490" name="Picture 4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09600" y="224790"/>
            <a:ext cx="11349990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ontent Placeholder 2"/>
          <p:cNvSpPr txBox="1"/>
          <p:nvPr/>
        </p:nvSpPr>
        <p:spPr bwMode="gray">
          <a:xfrm>
            <a:off x="1981200" y="2971800"/>
            <a:ext cx="8382000" cy="1828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indent="-342900" defTabSz="914400" eaLnBrk="1" hangingPunct="1">
              <a:spcBef>
                <a:spcPct val="2000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v"/>
              <a:defRPr/>
            </a:pPr>
            <a:endParaRPr kumimoji="0" lang="en-US" sz="2800" b="1" kern="0" cap="none" spc="0" normalizeH="0" baseline="0" noProof="0" dirty="0"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3030"/>
            <a:ext cx="10736580" cy="532765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vi-VN" alt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Nhận xét</a:t>
            </a:r>
            <a:endParaRPr lang="en-US" alt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vi-VN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tên các nhân vật trong những truyện em mới học v</a:t>
            </a: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nhóm thích hợp:</a:t>
            </a:r>
            <a:endParaRPr lang="en-US" alt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buFontTx/>
              <a:buAutoNum type="alphaLcPeriod"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vật l</a:t>
            </a:r>
            <a:r>
              <a:rPr lang="en-US" alt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buFontTx/>
              <a:buAutoNum type="alphaLcPeriod"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vật l</a:t>
            </a:r>
            <a:r>
              <a:rPr lang="en-US" alt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vật (con vật, 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vật, cây cối</a:t>
            </a:r>
            <a:r>
              <a:rPr lang="en-US" alt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4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/>
          <p:nvPr/>
        </p:nvSpPr>
        <p:spPr bwMode="gray">
          <a:xfrm>
            <a:off x="1981200" y="2971800"/>
            <a:ext cx="8382000" cy="1828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indent="-342900" defTabSz="914400" eaLnBrk="1" hangingPunct="1">
              <a:spcBef>
                <a:spcPct val="2000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v"/>
              <a:defRPr/>
            </a:pPr>
            <a:endParaRPr kumimoji="0" lang="en-US" sz="2800" b="1" kern="0" cap="none" spc="0" normalizeH="0" baseline="0" noProof="0" dirty="0"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21511" name="Picture 11" descr="22834-79ced4e917d4d201b767e97c95f6f76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0" y="1368425"/>
            <a:ext cx="4572000" cy="49323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368425"/>
            <a:ext cx="4876800" cy="539273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0181" name="Rectangle 2"/>
          <p:cNvSpPr/>
          <p:nvPr/>
        </p:nvSpPr>
        <p:spPr>
          <a:xfrm>
            <a:off x="304800" y="444500"/>
            <a:ext cx="5525135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bênh vực kẻ yếu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2" name="Rectangle 3"/>
          <p:cNvSpPr/>
          <p:nvPr/>
        </p:nvSpPr>
        <p:spPr>
          <a:xfrm>
            <a:off x="7304088" y="382588"/>
            <a:ext cx="3790315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hồ Ba Bể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Table 51201"/>
          <p:cNvGraphicFramePr/>
          <p:nvPr/>
        </p:nvGraphicFramePr>
        <p:xfrm>
          <a:off x="457200" y="766763"/>
          <a:ext cx="11049000" cy="5410200"/>
        </p:xfrm>
        <a:graphic>
          <a:graphicData uri="http://schemas.openxmlformats.org/drawingml/2006/table">
            <a:tbl>
              <a:tblPr/>
              <a:tblGrid>
                <a:gridCol w="3631565"/>
                <a:gridCol w="4229735"/>
                <a:gridCol w="3187700"/>
              </a:tblGrid>
              <a:tr h="14525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0" marB="4573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Nhân vật l</a:t>
                      </a:r>
                      <a:r>
                        <a:rPr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người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0" marB="4573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Nhân vật l</a:t>
                      </a:r>
                      <a:r>
                        <a:rPr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vật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0" marB="4573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1796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Mèn bênh vực kẻ yếu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0" marB="4573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sz="36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sz="3600" dirty="0">
                        <a:latin typeface="HP001 4 hàng" panose="020B060305030202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tích hồ Ba Bể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0" marB="4573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sz="3600" dirty="0">
                        <a:latin typeface="HP001 4 hàng" panose="020B060305030202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sz="3600" dirty="0">
                        <a:latin typeface="HP001 4 hàng" panose="020B060305030202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105400" y="2886075"/>
            <a:ext cx="1890713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</a:t>
            </a:r>
            <a:endParaRPr lang="en-US" alt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15338" y="2733675"/>
            <a:ext cx="3014662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Dế Mèn, bọn nhện, Nh</a:t>
            </a:r>
            <a:r>
              <a:rPr lang="en-US" alt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Trò</a:t>
            </a:r>
            <a:endParaRPr lang="en-US" alt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4800" y="4419600"/>
            <a:ext cx="4260850" cy="17399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con b</a:t>
            </a:r>
            <a:r>
              <a:rPr lang="en-US" alt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nông dân,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lão ăn xin, những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lễ hội</a:t>
            </a:r>
            <a:endParaRPr lang="en-US" alt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45550" y="4897755"/>
            <a:ext cx="26168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giao long</a:t>
            </a:r>
            <a:endParaRPr lang="en-US" alt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89230" y="224790"/>
            <a:ext cx="11770360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342900" y="304800"/>
            <a:ext cx="11353800" cy="838200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b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1 giúp em biết điều gì về nhân vật trong truyện?</a:t>
            </a:r>
            <a:endParaRPr lang="en-US" altLang="vi-VN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4515" name="TextBox 5"/>
          <p:cNvSpPr txBox="1"/>
          <p:nvPr/>
        </p:nvSpPr>
        <p:spPr>
          <a:xfrm>
            <a:off x="114300" y="939800"/>
            <a:ext cx="12192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</a:t>
            </a:r>
            <a:r>
              <a:rPr lang="vi-VN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 vật 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thể 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vật 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nhân hóa.</a:t>
            </a:r>
            <a:endParaRPr lang="vi-VN" altLang="vi-VN" sz="32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itle 1"/>
          <p:cNvSpPr txBox="1"/>
          <p:nvPr/>
        </p:nvSpPr>
        <p:spPr bwMode="auto">
          <a:xfrm>
            <a:off x="-63500" y="1600200"/>
            <a:ext cx="11924030" cy="838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buNone/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biết câu chuyện n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nhân vật l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cây cối, đồ vật, 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  <a:endParaRPr lang="en-US" altLang="vi-VN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4517" name="TextBox 2"/>
          <p:cNvSpPr txBox="1"/>
          <p:nvPr/>
        </p:nvSpPr>
        <p:spPr>
          <a:xfrm>
            <a:off x="342900" y="2362200"/>
            <a:ext cx="11849100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như trong truyện 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cây vú sữa 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đã học</a:t>
            </a:r>
            <a:r>
              <a:rPr lang="vi-VN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endParaRPr lang="en-US" altLang="vi-VN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</a:t>
            </a:r>
            <a:r>
              <a:rPr lang="en-US" altLang="vi-VN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vú sữa 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</a:t>
            </a:r>
            <a:r>
              <a:rPr lang="vi-VN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cối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chuyện 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 Cám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nhân vật </a:t>
            </a:r>
            <a:r>
              <a:rPr lang="en-US" altLang="vi-VN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 cửi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 vật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endParaRPr lang="vi-VN" alt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00100" y="1463675"/>
            <a:ext cx="15621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70550" y="1431925"/>
            <a:ext cx="1419225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53300" y="1447800"/>
            <a:ext cx="15621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44925" y="3368675"/>
            <a:ext cx="1717675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1000" y="3352800"/>
            <a:ext cx="15621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11238" y="3841750"/>
            <a:ext cx="15621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"/>
          <p:cNvSpPr txBox="1"/>
          <p:nvPr/>
        </p:nvSpPr>
        <p:spPr>
          <a:xfrm>
            <a:off x="419100" y="3926205"/>
            <a:ext cx="102495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Như vậy, nhân vật trong truyện có thể l</a:t>
            </a:r>
            <a:r>
              <a:rPr lang="en-US" altLang="vi-VN" sz="3600" b="1" dirty="0">
                <a:latin typeface="Times New Roman" panose="02020603050405020304" pitchFamily="18" charset="0"/>
                <a:ea typeface="Times New Roman" panose="02020603050405020304" pitchFamily="18" charset="0"/>
                <a:sym typeface="Wingdings 2" panose="05020102010507070707" pitchFamily="18" charset="2"/>
              </a:rPr>
              <a:t>à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những ai?</a:t>
            </a:r>
            <a:endParaRPr lang="vi-VN" altLang="vi-VN" sz="3600" b="1" dirty="0">
              <a:latin typeface="Times New Roman" panose="02020603050405020304" pitchFamily="18" charset="0"/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171450" y="4485005"/>
            <a:ext cx="120078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</a:t>
            </a:r>
            <a:r>
              <a:rPr lang="vi-VN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 vật 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thể 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vật, đồ vật , câ</a:t>
            </a:r>
            <a:r>
              <a:rPr lang="vi-VN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cối,</a:t>
            </a:r>
            <a:endParaRPr lang="en-US" alt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nhân hóa.</a:t>
            </a:r>
            <a:endParaRPr lang="vi-VN" altLang="vi-VN" sz="32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857250" y="5010150"/>
            <a:ext cx="15621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51500" y="5054600"/>
            <a:ext cx="1419225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10450" y="5029200"/>
            <a:ext cx="15621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226550" y="5019675"/>
            <a:ext cx="1065213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639425" y="5029200"/>
            <a:ext cx="1173163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  <p:bldP spid="7" grpId="0"/>
      <p:bldP spid="64517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435TGp_smile_light_ani">
  <a:themeElements>
    <a:clrScheme name="busine1_p 2">
      <a:dk1>
        <a:srgbClr val="000000"/>
      </a:dk1>
      <a:lt1>
        <a:srgbClr val="FFFFFF"/>
      </a:lt1>
      <a:dk2>
        <a:srgbClr val="1C4372"/>
      </a:dk2>
      <a:lt2>
        <a:srgbClr val="969696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9BBB59"/>
      </a:hlink>
      <a:folHlink>
        <a:srgbClr val="8064A2"/>
      </a:folHlink>
    </a:clrScheme>
    <a:fontScheme name="busin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busine1_p 1">
        <a:dk1>
          <a:srgbClr val="000000"/>
        </a:dk1>
        <a:lt1>
          <a:srgbClr val="FFFFFF"/>
        </a:lt1>
        <a:dk2>
          <a:srgbClr val="04617B"/>
        </a:dk2>
        <a:lt2>
          <a:srgbClr val="969696"/>
        </a:lt2>
        <a:accent1>
          <a:srgbClr val="F79646"/>
        </a:accent1>
        <a:accent2>
          <a:srgbClr val="4BACC6"/>
        </a:accent2>
        <a:accent3>
          <a:srgbClr val="FFFFFF"/>
        </a:accent3>
        <a:accent4>
          <a:srgbClr val="000000"/>
        </a:accent4>
        <a:accent5>
          <a:srgbClr val="FAC9B0"/>
        </a:accent5>
        <a:accent6>
          <a:srgbClr val="439BB3"/>
        </a:accent6>
        <a:hlink>
          <a:srgbClr val="7E6BC9"/>
        </a:hlink>
        <a:folHlink>
          <a:srgbClr val="A5C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2">
        <a:dk1>
          <a:srgbClr val="000000"/>
        </a:dk1>
        <a:lt1>
          <a:srgbClr val="FFFFFF"/>
        </a:lt1>
        <a:dk2>
          <a:srgbClr val="1C4372"/>
        </a:dk2>
        <a:lt2>
          <a:srgbClr val="969696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9BBB59"/>
        </a:hlink>
        <a:folHlink>
          <a:srgbClr val="8064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3">
        <a:dk1>
          <a:srgbClr val="000000"/>
        </a:dk1>
        <a:lt1>
          <a:srgbClr val="FFFFFF"/>
        </a:lt1>
        <a:dk2>
          <a:srgbClr val="4F271C"/>
        </a:dk2>
        <a:lt2>
          <a:srgbClr val="969696"/>
        </a:lt2>
        <a:accent1>
          <a:srgbClr val="3891A7"/>
        </a:accent1>
        <a:accent2>
          <a:srgbClr val="EDAA01"/>
        </a:accent2>
        <a:accent3>
          <a:srgbClr val="FFFFFF"/>
        </a:accent3>
        <a:accent4>
          <a:srgbClr val="000000"/>
        </a:accent4>
        <a:accent5>
          <a:srgbClr val="AEC7D0"/>
        </a:accent5>
        <a:accent6>
          <a:srgbClr val="D79A01"/>
        </a:accent6>
        <a:hlink>
          <a:srgbClr val="C32D2E"/>
        </a:hlink>
        <a:folHlink>
          <a:srgbClr val="84AA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5595</Words>
  <Application>WPS Presentation</Application>
  <PresentationFormat>Custom</PresentationFormat>
  <Paragraphs>212</Paragraphs>
  <Slides>25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25</vt:i4>
      </vt:variant>
    </vt:vector>
  </HeadingPairs>
  <TitlesOfParts>
    <vt:vector size="48" baseType="lpstr">
      <vt:lpstr>Arial</vt:lpstr>
      <vt:lpstr>SimSun</vt:lpstr>
      <vt:lpstr>Wingdings</vt:lpstr>
      <vt:lpstr>Verdana</vt:lpstr>
      <vt:lpstr>Trebuchet MS</vt:lpstr>
      <vt:lpstr>Wingdings 3</vt:lpstr>
      <vt:lpstr>Garamond</vt:lpstr>
      <vt:lpstr>Calibri</vt:lpstr>
      <vt:lpstr>Times New Roman</vt:lpstr>
      <vt:lpstr>Calibri</vt:lpstr>
      <vt:lpstr>Calibri Light</vt:lpstr>
      <vt:lpstr>Tahoma</vt:lpstr>
      <vt:lpstr>.VnAvant</vt:lpstr>
      <vt:lpstr>Segoe Print</vt:lpstr>
      <vt:lpstr>HP001 4 hàng</vt:lpstr>
      <vt:lpstr>Wingdings 2</vt:lpstr>
      <vt:lpstr>Microsoft YaHei</vt:lpstr>
      <vt:lpstr>Arial Unicode MS</vt:lpstr>
      <vt:lpstr>435TGp_smile_light_ani</vt:lpstr>
      <vt:lpstr>Facet</vt:lpstr>
      <vt:lpstr>2_Office Theme</vt:lpstr>
      <vt:lpstr>3_Office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Kết quả của bài 1 giúp em biết điều gì về nhân vật trong truyện?</vt:lpstr>
      <vt:lpstr>PowerPoint 演示文稿</vt:lpstr>
      <vt:lpstr>2. Nêu nhận xét về tính cách của các nhân vật: -Dế Mèn (trong truyện Dế Mèn bênh vực kẻ yếu) -Mẹ con bà nông dân (trong truyện Sự tích hồ Ba Bể)</vt:lpstr>
      <vt:lpstr>   </vt:lpstr>
      <vt:lpstr>PowerPoint 演示文稿</vt:lpstr>
      <vt:lpstr>PowerPoint 演示文稿</vt:lpstr>
      <vt:lpstr>PowerPoint 演示文稿</vt:lpstr>
      <vt:lpstr>PowerPoint 演示文稿</vt:lpstr>
      <vt:lpstr>Ba anh em</vt:lpstr>
      <vt:lpstr>PowerPoint 演示文稿</vt:lpstr>
      <vt:lpstr>PowerPoint 演示文稿</vt:lpstr>
      <vt:lpstr>PowerPoint 演示文稿</vt:lpstr>
      <vt:lpstr>PowerPoint 演示文稿</vt:lpstr>
      <vt:lpstr>Trước hết ta thấy bài tập nêu lên tình huống: Một bạn mải chơi đùa, chạy nhảy, lỡ làm ngã một em bé và em bé khóc. Từ tình huống này, bài tập nêu lên hai diễn biến ở hai người có tính cách khác nhau: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14</cp:revision>
  <dcterms:created xsi:type="dcterms:W3CDTF">2010-10-04T22:26:00Z</dcterms:created>
  <dcterms:modified xsi:type="dcterms:W3CDTF">2023-03-20T22:08:39Z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D160BA59A9304FA0ACB8DCB514EC3391</vt:lpwstr>
  </property>
  <property fmtid="{D5CDD505-2E9C-101B-9397-08002B2CF9AE}" pid="3" name="KSOProductBuildVer">
    <vt:lpwstr>1033-11.2.0.11513</vt:lpwstr>
  </property>
</Properties>
</file>